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Classic" pitchFamily="2" charset="77"/>
      <p:regular r:id="rId19"/>
    </p:embeddedFont>
    <p:embeddedFont>
      <p:font typeface="Montserrat Classic Bold" pitchFamily="2" charset="77"/>
      <p:regular r:id="rId20"/>
      <p:bold r:id="rId21"/>
    </p:embeddedFont>
    <p:embeddedFont>
      <p:font typeface="Montserrat Extra-Bold" pitchFamily="2" charset="77"/>
      <p:regular r:id="rId22"/>
      <p:bold r:id="rId23"/>
    </p:embeddedFont>
    <p:embeddedFont>
      <p:font typeface="Montserrat Semi-Bold" pitchFamily="2" charset="77"/>
      <p:regular r:id="rId24"/>
      <p:bold r:id="rId25"/>
    </p:embeddedFont>
    <p:embeddedFont>
      <p:font typeface="Montserrat Semi-Bold Bold" pitchFamily="2" charset="77"/>
      <p:regular r:id="rId26"/>
      <p:bold r:id="rId27"/>
    </p:embeddedFont>
    <p:embeddedFont>
      <p:font typeface="Poppins" pitchFamily="2" charset="77"/>
      <p:regular r:id="rId28"/>
      <p:bold r:id="rId29"/>
      <p:italic r:id="rId30"/>
      <p:boldItalic r:id="rId31"/>
    </p:embeddedFont>
    <p:embeddedFont>
      <p:font typeface="Poppins Bold" pitchFamily="2" charset="77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 autoAdjust="0"/>
    <p:restoredTop sz="94626" autoAdjust="0"/>
  </p:normalViewPr>
  <p:slideViewPr>
    <p:cSldViewPr>
      <p:cViewPr>
        <p:scale>
          <a:sx n="79" d="100"/>
          <a:sy n="79" d="100"/>
        </p:scale>
        <p:origin x="1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77F9D-68C8-A042-A0CE-37365CE0C4C3}" type="datetimeFigureOut">
              <a:rPr lang="en-SA" smtClean="0"/>
              <a:t>19/01/2023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8F333-1DE8-0643-B2BB-BA98E34E9791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9541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8F333-1DE8-0643-B2BB-BA98E34E9791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1047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8F333-1DE8-0643-B2BB-BA98E34E9791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3859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5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image" Target="../media/image13.sv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sv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2232" r="35402" b="1292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79787" y="6744890"/>
            <a:ext cx="11159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73474" y="596011"/>
            <a:ext cx="866461" cy="8653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61721" y="1868833"/>
            <a:ext cx="1397228" cy="14101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78561" y="5375193"/>
            <a:ext cx="1689101" cy="17047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14674" y="1002531"/>
            <a:ext cx="848334" cy="8561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47625" y="4475061"/>
            <a:ext cx="7204258" cy="204081"/>
            <a:chOff x="0" y="0"/>
            <a:chExt cx="1897418" cy="537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7418" cy="53750"/>
            </a:xfrm>
            <a:custGeom>
              <a:avLst/>
              <a:gdLst/>
              <a:ahLst/>
              <a:cxnLst/>
              <a:rect l="l" t="t" r="r" b="b"/>
              <a:pathLst>
                <a:path w="1897418" h="53750">
                  <a:moveTo>
                    <a:pt x="0" y="0"/>
                  </a:moveTo>
                  <a:lnTo>
                    <a:pt x="1897418" y="0"/>
                  </a:lnTo>
                  <a:lnTo>
                    <a:pt x="1897418" y="53750"/>
                  </a:lnTo>
                  <a:lnTo>
                    <a:pt x="0" y="537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79787" y="2707500"/>
            <a:ext cx="7213399" cy="194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6"/>
              </a:lnSpc>
            </a:pPr>
            <a:r>
              <a:rPr lang="en-US" sz="12005" dirty="0">
                <a:solidFill>
                  <a:srgbClr val="FFFFFF"/>
                </a:solidFill>
                <a:latin typeface="Poppins Bold"/>
              </a:rPr>
              <a:t>Falcoeye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9525" y="4481797"/>
            <a:ext cx="1627411" cy="190609"/>
            <a:chOff x="0" y="0"/>
            <a:chExt cx="4921777" cy="5764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21777" cy="576459"/>
            </a:xfrm>
            <a:custGeom>
              <a:avLst/>
              <a:gdLst/>
              <a:ahLst/>
              <a:cxnLst/>
              <a:rect l="l" t="t" r="r" b="b"/>
              <a:pathLst>
                <a:path w="4921777" h="576459">
                  <a:moveTo>
                    <a:pt x="0" y="0"/>
                  </a:moveTo>
                  <a:lnTo>
                    <a:pt x="4921777" y="0"/>
                  </a:lnTo>
                  <a:lnTo>
                    <a:pt x="4921777" y="576459"/>
                  </a:lnTo>
                  <a:lnTo>
                    <a:pt x="0" y="576459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732758" y="1461389"/>
            <a:ext cx="6657927" cy="8206591"/>
            <a:chOff x="0" y="0"/>
            <a:chExt cx="8877235" cy="10942122"/>
          </a:xfrm>
        </p:grpSpPr>
        <p:grpSp>
          <p:nvGrpSpPr>
            <p:cNvPr id="16" name="Group 16"/>
            <p:cNvGrpSpPr/>
            <p:nvPr/>
          </p:nvGrpSpPr>
          <p:grpSpPr>
            <a:xfrm>
              <a:off x="463520" y="0"/>
              <a:ext cx="7950196" cy="10942122"/>
              <a:chOff x="0" y="0"/>
              <a:chExt cx="1772012" cy="243887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772012" cy="2438879"/>
              </a:xfrm>
              <a:custGeom>
                <a:avLst/>
                <a:gdLst/>
                <a:ahLst/>
                <a:cxnLst/>
                <a:rect l="l" t="t" r="r" b="b"/>
                <a:pathLst>
                  <a:path w="1772012" h="2438879">
                    <a:moveTo>
                      <a:pt x="64920" y="0"/>
                    </a:moveTo>
                    <a:lnTo>
                      <a:pt x="1707092" y="0"/>
                    </a:lnTo>
                    <a:cubicBezTo>
                      <a:pt x="1724309" y="0"/>
                      <a:pt x="1740822" y="6840"/>
                      <a:pt x="1752997" y="19015"/>
                    </a:cubicBezTo>
                    <a:cubicBezTo>
                      <a:pt x="1765172" y="31190"/>
                      <a:pt x="1772012" y="47702"/>
                      <a:pt x="1772012" y="64920"/>
                    </a:cubicBezTo>
                    <a:lnTo>
                      <a:pt x="1772012" y="2373959"/>
                    </a:lnTo>
                    <a:cubicBezTo>
                      <a:pt x="1772012" y="2391177"/>
                      <a:pt x="1765172" y="2407690"/>
                      <a:pt x="1752997" y="2419865"/>
                    </a:cubicBezTo>
                    <a:cubicBezTo>
                      <a:pt x="1740822" y="2432040"/>
                      <a:pt x="1724309" y="2438879"/>
                      <a:pt x="1707092" y="2438879"/>
                    </a:cubicBezTo>
                    <a:lnTo>
                      <a:pt x="64920" y="2438879"/>
                    </a:lnTo>
                    <a:cubicBezTo>
                      <a:pt x="47702" y="2438879"/>
                      <a:pt x="31190" y="2432040"/>
                      <a:pt x="19015" y="2419865"/>
                    </a:cubicBezTo>
                    <a:cubicBezTo>
                      <a:pt x="6840" y="2407690"/>
                      <a:pt x="0" y="2391177"/>
                      <a:pt x="0" y="2373959"/>
                    </a:cubicBezTo>
                    <a:lnTo>
                      <a:pt x="0" y="64920"/>
                    </a:lnTo>
                    <a:cubicBezTo>
                      <a:pt x="0" y="47702"/>
                      <a:pt x="6840" y="31190"/>
                      <a:pt x="19015" y="19015"/>
                    </a:cubicBezTo>
                    <a:cubicBezTo>
                      <a:pt x="31190" y="6840"/>
                      <a:pt x="47702" y="0"/>
                      <a:pt x="64920" y="0"/>
                    </a:cubicBezTo>
                    <a:close/>
                  </a:path>
                </a:pathLst>
              </a:custGeom>
              <a:solidFill>
                <a:srgbClr val="D5D8F7">
                  <a:alpha val="50980"/>
                </a:srgbClr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763273"/>
              <a:ext cx="8877235" cy="9168409"/>
              <a:chOff x="0" y="0"/>
              <a:chExt cx="6350000" cy="655828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8007" r="-28007"/>
                </a:stretch>
              </a:blip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1579786" y="5055885"/>
            <a:ext cx="7564214" cy="129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2D Multi-Model platform for intelligent data acquisition and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9787" y="6975160"/>
            <a:ext cx="7213399" cy="129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Application on road damage and potholes identification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45626" y="2171700"/>
            <a:ext cx="7147560" cy="59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 dirty="0">
                <a:solidFill>
                  <a:srgbClr val="FF9929"/>
                </a:solidFill>
                <a:latin typeface="Montserrat Classic Bold"/>
              </a:rPr>
              <a:t>Smartathon</a:t>
            </a:r>
            <a:r>
              <a:rPr lang="en-US" sz="2999" dirty="0">
                <a:solidFill>
                  <a:srgbClr val="FF9929"/>
                </a:solidFill>
                <a:latin typeface="Montserrat Classic"/>
              </a:rPr>
              <a:t> </a:t>
            </a: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Pitch Deck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</a:rPr>
              <a:t>Falcoeye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954000" y="0"/>
            <a:ext cx="5334000" cy="10287000"/>
            <a:chOff x="0" y="0"/>
            <a:chExt cx="173932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9325" cy="2709333"/>
            </a:xfrm>
            <a:custGeom>
              <a:avLst/>
              <a:gdLst/>
              <a:ahLst/>
              <a:cxnLst/>
              <a:rect l="l" t="t" r="r" b="b"/>
              <a:pathLst>
                <a:path w="1739325" h="2709333">
                  <a:moveTo>
                    <a:pt x="0" y="0"/>
                  </a:moveTo>
                  <a:lnTo>
                    <a:pt x="1739325" y="0"/>
                  </a:lnTo>
                  <a:lnTo>
                    <a:pt x="17393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582" y="1028700"/>
            <a:ext cx="12379618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dirty="0">
                <a:solidFill>
                  <a:srgbClr val="273165"/>
                </a:solidFill>
                <a:latin typeface="Poppins Bold"/>
              </a:rPr>
              <a:t>Riyadh-Dammam Intercity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74498" y="7984038"/>
            <a:ext cx="3086092" cy="35562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8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949725" y="7637618"/>
            <a:ext cx="6906085" cy="219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FF0000"/>
                </a:solidFill>
                <a:latin typeface="Montserrat Classic"/>
              </a:rPr>
              <a:t>Findings</a:t>
            </a:r>
            <a:r>
              <a:rPr lang="en-US" sz="2400" b="1" dirty="0">
                <a:solidFill>
                  <a:srgbClr val="FF0000"/>
                </a:solidFill>
                <a:latin typeface="Montserrat Classic"/>
              </a:rPr>
              <a:t>:</a:t>
            </a:r>
            <a:endParaRPr lang="en-US" sz="2499" dirty="0">
              <a:solidFill>
                <a:srgbClr val="FF0000"/>
              </a:solidFill>
              <a:latin typeface="Montserrat Classic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20814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Longitudinal Crack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    570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Transverse Crack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  3449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Alligator Crack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     236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Pothole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9726" y="2124142"/>
            <a:ext cx="6906085" cy="219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FF0000"/>
                </a:solidFill>
                <a:latin typeface="Montserrat Classic"/>
              </a:rPr>
              <a:t>Data: 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4 hours of driving video at average speed of 120 km/h 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Resolution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2592 X 1944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Frame Rate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30 f/s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sp>
        <p:nvSpPr>
          <p:cNvPr id="42" name="TextBox 28">
            <a:extLst>
              <a:ext uri="{FF2B5EF4-FFF2-40B4-BE49-F238E27FC236}">
                <a16:creationId xmlns:a16="http://schemas.microsoft.com/office/drawing/2014/main" id="{B4AAF83E-7965-B898-92C0-D40058571BE8}"/>
              </a:ext>
            </a:extLst>
          </p:cNvPr>
          <p:cNvSpPr txBox="1"/>
          <p:nvPr/>
        </p:nvSpPr>
        <p:spPr>
          <a:xfrm>
            <a:off x="-5687" y="5968668"/>
            <a:ext cx="3347726" cy="35562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80"/>
              </a:lnSpc>
            </a:pPr>
            <a:endParaRPr/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EBFAE85F-1167-E022-73B6-FDF278B436A6}"/>
              </a:ext>
            </a:extLst>
          </p:cNvPr>
          <p:cNvSpPr txBox="1"/>
          <p:nvPr/>
        </p:nvSpPr>
        <p:spPr>
          <a:xfrm>
            <a:off x="949725" y="4647152"/>
            <a:ext cx="5561167" cy="2643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FF0000"/>
                </a:solidFill>
                <a:latin typeface="Montserrat Classic"/>
              </a:rPr>
              <a:t>Model: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Model type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EfficientNet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Model size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~4 Million Parameters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Sample rate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6/s (1 every 5 frames)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Device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Nvidia A100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Time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5 hours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83286E0-C9F6-9109-9194-0EF3DB92D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594" y="2477379"/>
            <a:ext cx="7772400" cy="34917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AFC0021-D6AF-CB94-D101-5854C5A9D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594" y="6289718"/>
            <a:ext cx="7772400" cy="338864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3E8D5D3-A512-EBCF-F462-DC4BC19A5AD5}"/>
              </a:ext>
            </a:extLst>
          </p:cNvPr>
          <p:cNvSpPr/>
          <p:nvPr/>
        </p:nvSpPr>
        <p:spPr>
          <a:xfrm>
            <a:off x="9681665" y="2835414"/>
            <a:ext cx="39581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Montserrat Classic"/>
              </a:rPr>
              <a:t>Alligator Crack</a:t>
            </a:r>
            <a:endParaRPr lang="en-US" sz="4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C57D45-EECA-F883-7495-55125D121830}"/>
              </a:ext>
            </a:extLst>
          </p:cNvPr>
          <p:cNvSpPr/>
          <p:nvPr/>
        </p:nvSpPr>
        <p:spPr>
          <a:xfrm>
            <a:off x="9681665" y="6582297"/>
            <a:ext cx="21739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Montserrat Classic"/>
              </a:rPr>
              <a:t>Pothole</a:t>
            </a:r>
            <a:endParaRPr lang="en-US" sz="4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5153" r="3540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0" y="6175783"/>
            <a:ext cx="6176060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265984" y="1249051"/>
            <a:ext cx="8305860" cy="2578002"/>
            <a:chOff x="0" y="0"/>
            <a:chExt cx="212769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7691" cy="660400"/>
            </a:xfrm>
            <a:custGeom>
              <a:avLst/>
              <a:gdLst/>
              <a:ahLst/>
              <a:cxnLst/>
              <a:rect l="l" t="t" r="r" b="b"/>
              <a:pathLst>
                <a:path w="2127691" h="660400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7839160" y="2008357"/>
            <a:ext cx="1061139" cy="105939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281018" y="4402587"/>
            <a:ext cx="8301474" cy="2221872"/>
            <a:chOff x="0" y="0"/>
            <a:chExt cx="2467421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67421" cy="660400"/>
            </a:xfrm>
            <a:custGeom>
              <a:avLst/>
              <a:gdLst/>
              <a:ahLst/>
              <a:cxnLst/>
              <a:rect l="l" t="t" r="r" b="b"/>
              <a:pathLst>
                <a:path w="2467421" h="660400">
                  <a:moveTo>
                    <a:pt x="234296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42961" y="0"/>
                  </a:lnTo>
                  <a:cubicBezTo>
                    <a:pt x="2411541" y="0"/>
                    <a:pt x="2467421" y="55880"/>
                    <a:pt x="2467421" y="124460"/>
                  </a:cubicBezTo>
                  <a:lnTo>
                    <a:pt x="2467421" y="535940"/>
                  </a:lnTo>
                  <a:cubicBezTo>
                    <a:pt x="2467421" y="604520"/>
                    <a:pt x="2411541" y="660400"/>
                    <a:pt x="234296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265984" y="7199448"/>
            <a:ext cx="8305860" cy="1838501"/>
            <a:chOff x="0" y="0"/>
            <a:chExt cx="2983512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83512" cy="660400"/>
            </a:xfrm>
            <a:custGeom>
              <a:avLst/>
              <a:gdLst/>
              <a:ahLst/>
              <a:cxnLst/>
              <a:rect l="l" t="t" r="r" b="b"/>
              <a:pathLst>
                <a:path w="2983512" h="660400">
                  <a:moveTo>
                    <a:pt x="28590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9052" y="0"/>
                  </a:lnTo>
                  <a:cubicBezTo>
                    <a:pt x="2927632" y="0"/>
                    <a:pt x="2983512" y="55880"/>
                    <a:pt x="2983512" y="124460"/>
                  </a:cubicBezTo>
                  <a:lnTo>
                    <a:pt x="2983512" y="535940"/>
                  </a:lnTo>
                  <a:cubicBezTo>
                    <a:pt x="2983512" y="604520"/>
                    <a:pt x="2927632" y="660400"/>
                    <a:pt x="2859052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7839160" y="7590188"/>
            <a:ext cx="1061139" cy="105939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10647" y="1230488"/>
            <a:ext cx="4465413" cy="262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99"/>
              </a:lnSpc>
            </a:pPr>
            <a:r>
              <a:rPr lang="en-US" sz="9999" dirty="0">
                <a:solidFill>
                  <a:srgbClr val="FDA715"/>
                </a:solidFill>
                <a:latin typeface="Poppins" pitchFamily="2" charset="77"/>
                <a:cs typeface="Poppins" pitchFamily="2" charset="77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53262" y="1742715"/>
            <a:ext cx="576132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Montserrat Semi-Bold"/>
              </a:rPr>
              <a:t>Extract detailed information per detection such as shape, size, direction, and depth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8622956" y="4980107"/>
            <a:ext cx="1061139" cy="105939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43598"/>
          <a:stretch>
            <a:fillRect/>
          </a:stretch>
        </p:blipFill>
        <p:spPr>
          <a:xfrm rot="5400000">
            <a:off x="2009733" y="3431469"/>
            <a:ext cx="192994" cy="79116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810522" y="4490522"/>
            <a:ext cx="5761322" cy="967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Montserrat Semi-Bold"/>
              </a:rPr>
              <a:t>- Parametric pothole mesher</a:t>
            </a:r>
          </a:p>
          <a:p>
            <a:pPr marL="0" lvl="0" indent="0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Montserrat Semi-Bold"/>
              </a:rPr>
              <a:t>- Displacement depth map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79574" y="5576047"/>
            <a:ext cx="5811260" cy="86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Montserrat Classic"/>
              </a:rPr>
              <a:t>1. Using deep learning</a:t>
            </a:r>
          </a:p>
          <a:p>
            <a:pPr marL="0" lvl="0" indent="0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Montserrat Classic"/>
              </a:rPr>
              <a:t>2. Stereo view (pair of dash-cams)</a:t>
            </a:r>
          </a:p>
        </p:txBody>
      </p:sp>
      <p:sp>
        <p:nvSpPr>
          <p:cNvPr id="19" name="AutoShape 19"/>
          <p:cNvSpPr/>
          <p:nvPr/>
        </p:nvSpPr>
        <p:spPr>
          <a:xfrm rot="50190">
            <a:off x="10020281" y="5523045"/>
            <a:ext cx="13047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9353262" y="7848421"/>
            <a:ext cx="6496338" cy="498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Montserrat Semi-Bold"/>
              </a:rPr>
              <a:t>AR/VR experience of detections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45626" y="557911"/>
            <a:ext cx="1697753" cy="30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Poppins"/>
              </a:rPr>
              <a:t>Falcoeye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38763" y="642084"/>
            <a:ext cx="8753168" cy="282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Poppins Bold"/>
              </a:rPr>
              <a:t>Thank You For  Your Attention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06086" y="3928449"/>
            <a:ext cx="10784775" cy="232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2600" dirty="0">
                <a:solidFill>
                  <a:srgbClr val="FFFFFF"/>
                </a:solidFill>
                <a:latin typeface="Montserrat Classic"/>
              </a:rPr>
              <a:t>In conclusion, we propose a pothole detection and severity classification system using a low-cost dash-cam with GPS and a set of pothole detection workflows served on Falcoeye, combined with a 3D application for data visualization and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212104" y="0"/>
            <a:ext cx="3075896" cy="3233815"/>
            <a:chOff x="0" y="0"/>
            <a:chExt cx="1017016" cy="10692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7016" cy="1069231"/>
            </a:xfrm>
            <a:custGeom>
              <a:avLst/>
              <a:gdLst/>
              <a:ahLst/>
              <a:cxnLst/>
              <a:rect l="l" t="t" r="r" b="b"/>
              <a:pathLst>
                <a:path w="1017016" h="1069231">
                  <a:moveTo>
                    <a:pt x="0" y="0"/>
                  </a:moveTo>
                  <a:lnTo>
                    <a:pt x="1017016" y="0"/>
                  </a:lnTo>
                  <a:lnTo>
                    <a:pt x="1017016" y="1069231"/>
                  </a:lnTo>
                  <a:lnTo>
                    <a:pt x="0" y="1069231"/>
                  </a:lnTo>
                  <a:close/>
                </a:path>
              </a:pathLst>
            </a:custGeom>
            <a:solidFill>
              <a:srgbClr val="16265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12104" y="3233815"/>
            <a:ext cx="3075896" cy="7053185"/>
            <a:chOff x="0" y="0"/>
            <a:chExt cx="4101195" cy="940424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50188" r="20756"/>
            <a:stretch>
              <a:fillRect/>
            </a:stretch>
          </p:blipFill>
          <p:spPr>
            <a:xfrm>
              <a:off x="0" y="0"/>
              <a:ext cx="4101195" cy="940424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0" y="0"/>
            <a:ext cx="3075896" cy="7053185"/>
            <a:chOff x="0" y="0"/>
            <a:chExt cx="4101195" cy="940424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20926" r="20926"/>
            <a:stretch>
              <a:fillRect/>
            </a:stretch>
          </p:blipFill>
          <p:spPr>
            <a:xfrm>
              <a:off x="0" y="0"/>
              <a:ext cx="4101195" cy="9404247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0" y="7053185"/>
            <a:ext cx="3075896" cy="3233815"/>
            <a:chOff x="0" y="0"/>
            <a:chExt cx="1017016" cy="10692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7016" cy="1069231"/>
            </a:xfrm>
            <a:custGeom>
              <a:avLst/>
              <a:gdLst/>
              <a:ahLst/>
              <a:cxnLst/>
              <a:rect l="l" t="t" r="r" b="b"/>
              <a:pathLst>
                <a:path w="1017016" h="1069231">
                  <a:moveTo>
                    <a:pt x="0" y="0"/>
                  </a:moveTo>
                  <a:lnTo>
                    <a:pt x="1017016" y="0"/>
                  </a:lnTo>
                  <a:lnTo>
                    <a:pt x="1017016" y="1069231"/>
                  </a:lnTo>
                  <a:lnTo>
                    <a:pt x="0" y="1069231"/>
                  </a:lnTo>
                  <a:close/>
                </a:path>
              </a:pathLst>
            </a:custGeom>
            <a:solidFill>
              <a:srgbClr val="16265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5138763" y="7053185"/>
            <a:ext cx="8119422" cy="0"/>
          </a:xfrm>
          <a:prstGeom prst="line">
            <a:avLst/>
          </a:prstGeom>
          <a:ln w="38100" cap="flat">
            <a:solidFill>
              <a:srgbClr val="1626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4030519" y="7395418"/>
            <a:ext cx="10226963" cy="186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6"/>
              </a:lnSpc>
              <a:spcBef>
                <a:spcPct val="0"/>
              </a:spcBef>
            </a:pPr>
            <a:r>
              <a:rPr lang="en-US" sz="3533" spc="-70" dirty="0">
                <a:solidFill>
                  <a:srgbClr val="FF9929"/>
                </a:solidFill>
                <a:latin typeface="Poppins Bold"/>
              </a:rPr>
              <a:t>The system has the potential to significantly improve road safety and reduce the cost of road maintenance for agencies.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15209" y="9258300"/>
            <a:ext cx="1028791" cy="1662219"/>
            <a:chOff x="0" y="0"/>
            <a:chExt cx="1913890" cy="30922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3092275"/>
            </a:xfrm>
            <a:custGeom>
              <a:avLst/>
              <a:gdLst/>
              <a:ahLst/>
              <a:cxnLst/>
              <a:rect l="l" t="t" r="r" b="b"/>
              <a:pathLst>
                <a:path w="1913890" h="3092275">
                  <a:moveTo>
                    <a:pt x="0" y="0"/>
                  </a:moveTo>
                  <a:lnTo>
                    <a:pt x="1913890" y="0"/>
                  </a:lnTo>
                  <a:lnTo>
                    <a:pt x="1913890" y="3092275"/>
                  </a:lnTo>
                  <a:lnTo>
                    <a:pt x="0" y="3092275"/>
                  </a:lnTo>
                  <a:close/>
                </a:path>
              </a:pathLst>
            </a:custGeom>
            <a:solidFill>
              <a:srgbClr val="273165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24117997" cy="122288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17998" cy="12228843"/>
            </a:xfrm>
            <a:custGeom>
              <a:avLst/>
              <a:gdLst/>
              <a:ahLst/>
              <a:cxnLst/>
              <a:rect l="l" t="t" r="r" b="b"/>
              <a:pathLst>
                <a:path w="24117998" h="12228843">
                  <a:moveTo>
                    <a:pt x="0" y="0"/>
                  </a:moveTo>
                  <a:lnTo>
                    <a:pt x="0" y="12228843"/>
                  </a:lnTo>
                  <a:lnTo>
                    <a:pt x="24117998" y="12228843"/>
                  </a:lnTo>
                  <a:lnTo>
                    <a:pt x="24117998" y="0"/>
                  </a:lnTo>
                  <a:lnTo>
                    <a:pt x="0" y="0"/>
                  </a:lnTo>
                  <a:close/>
                  <a:moveTo>
                    <a:pt x="24057037" y="12167884"/>
                  </a:moveTo>
                  <a:lnTo>
                    <a:pt x="59690" y="12167884"/>
                  </a:lnTo>
                  <a:lnTo>
                    <a:pt x="59690" y="59690"/>
                  </a:lnTo>
                  <a:lnTo>
                    <a:pt x="24057037" y="59690"/>
                  </a:lnTo>
                  <a:lnTo>
                    <a:pt x="24057037" y="12167884"/>
                  </a:lnTo>
                  <a:close/>
                </a:path>
              </a:pathLst>
            </a:custGeom>
            <a:solidFill>
              <a:srgbClr val="FE7450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144000" y="8229600"/>
            <a:ext cx="2057581" cy="1028700"/>
            <a:chOff x="0" y="0"/>
            <a:chExt cx="3827780" cy="19137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27780" cy="1913721"/>
            </a:xfrm>
            <a:custGeom>
              <a:avLst/>
              <a:gdLst/>
              <a:ahLst/>
              <a:cxnLst/>
              <a:rect l="l" t="t" r="r" b="b"/>
              <a:pathLst>
                <a:path w="3827780" h="1913721">
                  <a:moveTo>
                    <a:pt x="0" y="0"/>
                  </a:moveTo>
                  <a:lnTo>
                    <a:pt x="3827780" y="0"/>
                  </a:lnTo>
                  <a:lnTo>
                    <a:pt x="3827780" y="1913721"/>
                  </a:lnTo>
                  <a:lnTo>
                    <a:pt x="0" y="1913721"/>
                  </a:lnTo>
                  <a:close/>
                </a:path>
              </a:pathLst>
            </a:custGeom>
            <a:solidFill>
              <a:srgbClr val="27316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172791" y="-480600"/>
            <a:ext cx="1028791" cy="1509300"/>
            <a:chOff x="0" y="0"/>
            <a:chExt cx="1913890" cy="28077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2807797"/>
            </a:xfrm>
            <a:custGeom>
              <a:avLst/>
              <a:gdLst/>
              <a:ahLst/>
              <a:cxnLst/>
              <a:rect l="l" t="t" r="r" b="b"/>
              <a:pathLst>
                <a:path w="1913890" h="2807797">
                  <a:moveTo>
                    <a:pt x="0" y="0"/>
                  </a:moveTo>
                  <a:lnTo>
                    <a:pt x="1913890" y="0"/>
                  </a:lnTo>
                  <a:lnTo>
                    <a:pt x="1913890" y="2807797"/>
                  </a:lnTo>
                  <a:lnTo>
                    <a:pt x="0" y="2807797"/>
                  </a:lnTo>
                  <a:close/>
                </a:path>
              </a:pathLst>
            </a:custGeom>
            <a:solidFill>
              <a:srgbClr val="F36825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80807" y="5060114"/>
            <a:ext cx="667085" cy="1667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9786" y="1675841"/>
            <a:ext cx="6856976" cy="11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 spc="11" dirty="0">
                <a:solidFill>
                  <a:srgbClr val="273165"/>
                </a:solidFill>
                <a:latin typeface="Poppins Bold"/>
              </a:rPr>
              <a:t>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9786" y="2753570"/>
            <a:ext cx="8008409" cy="547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spc="4" dirty="0">
                <a:solidFill>
                  <a:srgbClr val="F36825"/>
                </a:solidFill>
                <a:latin typeface="Montserrat Classic Bold"/>
              </a:rPr>
              <a:t>Potholes</a:t>
            </a:r>
            <a:r>
              <a:rPr lang="en-US" sz="3399" spc="4" dirty="0">
                <a:solidFill>
                  <a:srgbClr val="000000"/>
                </a:solidFill>
                <a:latin typeface="Montserrat Classic"/>
              </a:rPr>
              <a:t> are a major issue for road maintenance agencies, causing damage to vehicles and posing a safety risk to drivers and passengers. </a:t>
            </a:r>
          </a:p>
          <a:p>
            <a:pPr>
              <a:lnSpc>
                <a:spcPts val="4759"/>
              </a:lnSpc>
            </a:pPr>
            <a:endParaRPr lang="en-US" sz="3399" spc="4" dirty="0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4759"/>
              </a:lnSpc>
            </a:pPr>
            <a:r>
              <a:rPr lang="en-US" sz="3399" spc="4" dirty="0">
                <a:solidFill>
                  <a:srgbClr val="F36825"/>
                </a:solidFill>
                <a:latin typeface="Montserrat Classic Bold"/>
              </a:rPr>
              <a:t>To efficiently repair potholes,</a:t>
            </a:r>
            <a:r>
              <a:rPr lang="en-US" sz="3399" spc="4" dirty="0">
                <a:solidFill>
                  <a:srgbClr val="000000"/>
                </a:solidFill>
                <a:latin typeface="Montserrat Classic"/>
              </a:rPr>
              <a:t> it is important to accurately identify and classify them according to their severity.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588195" y="2050324"/>
            <a:ext cx="6688737" cy="6662610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0480" r="-2048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75402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323745" y="5783975"/>
            <a:ext cx="4379750" cy="436264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75402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858523" y="686286"/>
            <a:ext cx="3453791" cy="3440300"/>
            <a:chOff x="0" y="0"/>
            <a:chExt cx="6502400" cy="6477000"/>
          </a:xfrm>
        </p:grpSpPr>
        <p:sp>
          <p:nvSpPr>
            <p:cNvPr id="23" name="Freeform 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6665" r="223" b="-16665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75402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5153" r="3540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3093724"/>
            <a:ext cx="1409154" cy="1814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1627180" y="1391100"/>
            <a:ext cx="11264240" cy="75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" b="3570"/>
          <a:stretch/>
        </p:blipFill>
        <p:spPr>
          <a:xfrm>
            <a:off x="11787038" y="3578947"/>
            <a:ext cx="5890340" cy="30985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79862" y="4133272"/>
            <a:ext cx="389575" cy="391042"/>
            <a:chOff x="0" y="0"/>
            <a:chExt cx="519434" cy="52138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34" cy="52138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16384" y="130347"/>
              <a:ext cx="346438" cy="26069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57448" y="5711387"/>
            <a:ext cx="389575" cy="391042"/>
            <a:chOff x="0" y="0"/>
            <a:chExt cx="519434" cy="52138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34" cy="52138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16384" y="130347"/>
              <a:ext cx="346438" cy="260695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357448" y="7435313"/>
            <a:ext cx="389575" cy="391042"/>
            <a:chOff x="0" y="0"/>
            <a:chExt cx="519434" cy="52138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34" cy="52138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16384" y="130347"/>
              <a:ext cx="346438" cy="260695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rcRect t="23698" b="23698"/>
          <a:stretch>
            <a:fillRect/>
          </a:stretch>
        </p:blipFill>
        <p:spPr>
          <a:xfrm>
            <a:off x="11787038" y="232773"/>
            <a:ext cx="5890340" cy="309852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5" b="15805"/>
          <a:stretch/>
        </p:blipFill>
        <p:spPr>
          <a:xfrm>
            <a:off x="11788060" y="6925660"/>
            <a:ext cx="5890340" cy="309852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2368" y="1904441"/>
            <a:ext cx="9810832" cy="101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9"/>
              </a:lnSpc>
            </a:pPr>
            <a:r>
              <a:rPr lang="en-US" sz="6999" spc="209" dirty="0">
                <a:solidFill>
                  <a:srgbClr val="FFFFFF"/>
                </a:solidFill>
                <a:latin typeface="Poppins Bold"/>
              </a:rPr>
              <a:t>Solution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1" y="4000500"/>
            <a:ext cx="10401300" cy="1154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3"/>
              </a:lnSpc>
            </a:pPr>
            <a:r>
              <a:rPr lang="en-US" sz="3099" dirty="0">
                <a:solidFill>
                  <a:srgbClr val="FFFFFF"/>
                </a:solidFill>
                <a:latin typeface="Montserrat Classic"/>
              </a:rPr>
              <a:t>Collect data using a low-cost dashcam equipped with GPS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</a:rPr>
              <a:t>Falcoeye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330538"/>
            <a:ext cx="9230349" cy="16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Develop 3D GIS Visualization dashboard to facilitate advanced and interactive analysis of the extracted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1582" y="5560530"/>
            <a:ext cx="9230349" cy="110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Develop a set of Falcoeye workflows for extracting pothole data and GIS information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56" b="15454"/>
          <a:stretch>
            <a:fillRect/>
          </a:stretch>
        </p:blipFill>
        <p:spPr>
          <a:xfrm>
            <a:off x="0" y="0"/>
            <a:ext cx="8244267" cy="1026811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169" y="0"/>
            <a:ext cx="8215929" cy="10287000"/>
            <a:chOff x="0" y="0"/>
            <a:chExt cx="10954572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40000"/>
            </a:blip>
            <a:srcRect t="3047" b="3047"/>
            <a:stretch>
              <a:fillRect/>
            </a:stretch>
          </p:blipFill>
          <p:spPr>
            <a:xfrm>
              <a:off x="0" y="0"/>
              <a:ext cx="10954572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7291190" y="7352146"/>
            <a:ext cx="1906154" cy="19061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54026" y="7514981"/>
            <a:ext cx="1580484" cy="158048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37846" y="1028700"/>
            <a:ext cx="1906154" cy="19061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37846" y="4190423"/>
            <a:ext cx="1906154" cy="190615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00681" y="1191535"/>
            <a:ext cx="1580484" cy="158048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3682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00681" y="4353258"/>
            <a:ext cx="1580484" cy="158048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3598"/>
          <a:stretch>
            <a:fillRect/>
          </a:stretch>
        </p:blipFill>
        <p:spPr>
          <a:xfrm rot="5400000">
            <a:off x="3846810" y="3075668"/>
            <a:ext cx="192994" cy="791168"/>
          </a:xfrm>
          <a:prstGeom prst="rect">
            <a:avLst/>
          </a:prstGeom>
        </p:spPr>
      </p:pic>
      <p:sp>
        <p:nvSpPr>
          <p:cNvPr id="25" name="AutoShape 25"/>
          <p:cNvSpPr/>
          <p:nvPr/>
        </p:nvSpPr>
        <p:spPr>
          <a:xfrm>
            <a:off x="1713013" y="5631872"/>
            <a:ext cx="934633" cy="0"/>
          </a:xfrm>
          <a:prstGeom prst="line">
            <a:avLst/>
          </a:prstGeom>
          <a:ln w="28575" cap="flat">
            <a:solidFill>
              <a:srgbClr val="F368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5238968" y="5631872"/>
            <a:ext cx="934633" cy="0"/>
          </a:xfrm>
          <a:prstGeom prst="line">
            <a:avLst/>
          </a:prstGeom>
          <a:ln w="28575" cap="flat">
            <a:solidFill>
              <a:srgbClr val="F3682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400681" y="1191535"/>
            <a:ext cx="1580484" cy="158048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692694" y="4645272"/>
            <a:ext cx="996457" cy="99645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585091" y="7563427"/>
            <a:ext cx="1318353" cy="115355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325186" y="4492454"/>
            <a:ext cx="5593896" cy="109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Benefits: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786981" y="1191535"/>
            <a:ext cx="7472319" cy="2117461"/>
            <a:chOff x="0" y="0"/>
            <a:chExt cx="9963092" cy="2823282"/>
          </a:xfrm>
        </p:grpSpPr>
        <p:sp>
          <p:nvSpPr>
            <p:cNvPr id="32" name="TextBox 32"/>
            <p:cNvSpPr txBox="1"/>
            <p:nvPr/>
          </p:nvSpPr>
          <p:spPr>
            <a:xfrm>
              <a:off x="0" y="860840"/>
              <a:ext cx="9963092" cy="1962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83">
                  <a:solidFill>
                    <a:srgbClr val="000000"/>
                  </a:solidFill>
                  <a:latin typeface="Roboto"/>
                </a:rPr>
                <a:t>low-cost dash-cam can be easily deployed on a large scale, making it an affordable solution for road maintenance agencies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3461847" cy="697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95">
                  <a:solidFill>
                    <a:srgbClr val="051D40"/>
                  </a:solidFill>
                  <a:latin typeface="Montserrat Classic Bold"/>
                </a:rPr>
                <a:t>LOW COST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786981" y="7945772"/>
            <a:ext cx="7472319" cy="149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83">
                <a:solidFill>
                  <a:srgbClr val="000000"/>
                </a:solidFill>
                <a:latin typeface="Roboto"/>
              </a:rPr>
              <a:t>The 3D environment allows for immersive and digital view of the roads and set the ground for a digital twin experience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86981" y="7294996"/>
            <a:ext cx="6391661" cy="53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95">
                <a:solidFill>
                  <a:srgbClr val="051D40"/>
                </a:solidFill>
                <a:latin typeface="Montserrat Classic Bold"/>
              </a:rPr>
              <a:t>3D MODELING &amp; RENDERING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86981" y="4817003"/>
            <a:ext cx="7472319" cy="149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83">
                <a:solidFill>
                  <a:srgbClr val="000000"/>
                </a:solidFill>
                <a:latin typeface="Roboto"/>
              </a:rPr>
              <a:t>Using ensable of AI workflows give more accurate and more holistic estimate of the distribution of road damages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86981" y="4133273"/>
            <a:ext cx="5440174" cy="53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95">
                <a:solidFill>
                  <a:srgbClr val="051D40"/>
                </a:solidFill>
                <a:latin typeface="Montserrat Classic Bold"/>
              </a:rPr>
              <a:t>MULTIPLE WORKFLOW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684000" y="0"/>
            <a:ext cx="6604000" cy="10287000"/>
            <a:chOff x="0" y="0"/>
            <a:chExt cx="173932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9325" cy="2709333"/>
            </a:xfrm>
            <a:custGeom>
              <a:avLst/>
              <a:gdLst/>
              <a:ahLst/>
              <a:cxnLst/>
              <a:rect l="l" t="t" r="r" b="b"/>
              <a:pathLst>
                <a:path w="1739325" h="2709333">
                  <a:moveTo>
                    <a:pt x="0" y="0"/>
                  </a:moveTo>
                  <a:lnTo>
                    <a:pt x="1739325" y="0"/>
                  </a:lnTo>
                  <a:lnTo>
                    <a:pt x="17393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582" y="1028700"/>
            <a:ext cx="6172068" cy="128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>
                <a:solidFill>
                  <a:srgbClr val="273165"/>
                </a:solidFill>
                <a:latin typeface="Poppins Bold"/>
              </a:rPr>
              <a:t>Dash-Cam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2074776"/>
            <a:ext cx="3086092" cy="3556240"/>
            <a:chOff x="0" y="-123825"/>
            <a:chExt cx="812800" cy="936625"/>
          </a:xfrm>
        </p:grpSpPr>
        <p:sp>
          <p:nvSpPr>
            <p:cNvPr id="9" name="Freeform 9"/>
            <p:cNvSpPr/>
            <p:nvPr/>
          </p:nvSpPr>
          <p:spPr>
            <a:xfrm>
              <a:off x="113228" y="0"/>
              <a:ext cx="87464" cy="109583"/>
            </a:xfrm>
            <a:custGeom>
              <a:avLst/>
              <a:gdLst/>
              <a:ahLst/>
              <a:cxnLst/>
              <a:rect l="l" t="t" r="r" b="b"/>
              <a:pathLst>
                <a:path w="87464" h="109583">
                  <a:moveTo>
                    <a:pt x="0" y="0"/>
                  </a:moveTo>
                  <a:lnTo>
                    <a:pt x="87464" y="0"/>
                  </a:lnTo>
                  <a:lnTo>
                    <a:pt x="87464" y="109583"/>
                  </a:lnTo>
                  <a:lnTo>
                    <a:pt x="0" y="109583"/>
                  </a:lnTo>
                  <a:close/>
                </a:path>
              </a:pathLst>
            </a:custGeom>
            <a:solidFill>
              <a:srgbClr val="0E2C4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9492" y="2412934"/>
            <a:ext cx="5980908" cy="61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36825"/>
                </a:solidFill>
                <a:latin typeface="Montserrat Semi-Bold Bold"/>
              </a:rPr>
              <a:t>Capture the Footage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997736"/>
            <a:ext cx="6510427" cy="129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90909"/>
                </a:solidFill>
                <a:latin typeface="Montserrat Classic"/>
              </a:rPr>
              <a:t>A dash-cam will be mounted on a vehicle to capture video footage of the road as the vehicle travels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4412613"/>
            <a:ext cx="7539127" cy="3556240"/>
            <a:chOff x="0" y="-539777"/>
            <a:chExt cx="10052170" cy="474165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539777"/>
              <a:ext cx="4114795" cy="4741656"/>
              <a:chOff x="0" y="-123825"/>
              <a:chExt cx="812800" cy="9366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20415" y="0"/>
                <a:ext cx="87464" cy="109583"/>
              </a:xfrm>
              <a:custGeom>
                <a:avLst/>
                <a:gdLst/>
                <a:ahLst/>
                <a:cxnLst/>
                <a:rect l="l" t="t" r="r" b="b"/>
                <a:pathLst>
                  <a:path w="87464" h="109583">
                    <a:moveTo>
                      <a:pt x="0" y="0"/>
                    </a:moveTo>
                    <a:lnTo>
                      <a:pt x="87464" y="0"/>
                    </a:lnTo>
                    <a:lnTo>
                      <a:pt x="87464" y="109583"/>
                    </a:lnTo>
                    <a:lnTo>
                      <a:pt x="0" y="109583"/>
                    </a:lnTo>
                    <a:close/>
                  </a:path>
                </a:pathLst>
              </a:custGeom>
              <a:solidFill>
                <a:srgbClr val="0E2C4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372656" y="-66675"/>
              <a:ext cx="7974545" cy="7956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F36825"/>
                  </a:solidFill>
                  <a:latin typeface="Montserrat Semi-Bold Bold"/>
                </a:rPr>
                <a:t>Get Geographical Info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1600" y="706755"/>
              <a:ext cx="8680570" cy="1715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90909"/>
                  </a:solidFill>
                  <a:latin typeface="Montserrat Classic"/>
                </a:rPr>
                <a:t>The dash-cam will be equipped with GPS to provide accurate geographical information for each frame of the video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0" y="6750483"/>
            <a:ext cx="8112900" cy="3556240"/>
            <a:chOff x="0" y="-539777"/>
            <a:chExt cx="10817201" cy="474165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539777"/>
              <a:ext cx="4114795" cy="4741656"/>
              <a:chOff x="0" y="-123825"/>
              <a:chExt cx="812800" cy="93662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20415" y="-9"/>
                <a:ext cx="87464" cy="109583"/>
              </a:xfrm>
              <a:custGeom>
                <a:avLst/>
                <a:gdLst/>
                <a:ahLst/>
                <a:cxnLst/>
                <a:rect l="l" t="t" r="r" b="b"/>
                <a:pathLst>
                  <a:path w="87464" h="109583">
                    <a:moveTo>
                      <a:pt x="0" y="0"/>
                    </a:moveTo>
                    <a:lnTo>
                      <a:pt x="87464" y="0"/>
                    </a:lnTo>
                    <a:lnTo>
                      <a:pt x="87464" y="109583"/>
                    </a:lnTo>
                    <a:lnTo>
                      <a:pt x="0" y="109583"/>
                    </a:lnTo>
                    <a:close/>
                  </a:path>
                </a:pathLst>
              </a:custGeom>
              <a:solidFill>
                <a:srgbClr val="0E2C4B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372656" y="-66675"/>
              <a:ext cx="9444545" cy="7956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F36825"/>
                  </a:solidFill>
                  <a:latin typeface="Montserrat Semi-Bold Bold"/>
                </a:rPr>
                <a:t>Share-Riding Drivers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71600" y="707020"/>
              <a:ext cx="8680570" cy="292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90909"/>
                  </a:solidFill>
                  <a:latin typeface="Montserrat Classic"/>
                </a:rPr>
                <a:t>The dash-cams can be provided to share-riding drivers to cover most of the city as part of their daily job. This will ensure coverage of highways, as well as living areas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141600" y="1028700"/>
            <a:ext cx="8117700" cy="8229600"/>
            <a:chOff x="0" y="0"/>
            <a:chExt cx="10823600" cy="109728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/>
            <a:srcRect l="17095" r="17095"/>
            <a:stretch>
              <a:fillRect/>
            </a:stretch>
          </p:blipFill>
          <p:spPr>
            <a:xfrm>
              <a:off x="0" y="0"/>
              <a:ext cx="5221300" cy="52959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rcRect l="34199" t="8663" r="14341" b="13143"/>
            <a:stretch>
              <a:fillRect/>
            </a:stretch>
          </p:blipFill>
          <p:spPr>
            <a:xfrm>
              <a:off x="0" y="5676900"/>
              <a:ext cx="5221300" cy="52959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6"/>
            <a:srcRect l="10295" r="54016"/>
            <a:stretch>
              <a:fillRect/>
            </a:stretch>
          </p:blipFill>
          <p:spPr>
            <a:xfrm>
              <a:off x="5602300" y="0"/>
              <a:ext cx="5221300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272396" y="543664"/>
            <a:ext cx="1516077" cy="2894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41339" y="7062833"/>
            <a:ext cx="1307313" cy="2320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5868" b="46911"/>
          <a:stretch>
            <a:fillRect/>
          </a:stretch>
        </p:blipFill>
        <p:spPr>
          <a:xfrm rot="-5400000">
            <a:off x="686518" y="7492000"/>
            <a:ext cx="2108140" cy="211024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841339" y="1686810"/>
            <a:ext cx="4446516" cy="3689397"/>
            <a:chOff x="0" y="0"/>
            <a:chExt cx="5928688" cy="491919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9"/>
            <a:srcRect l="15776" r="15776"/>
            <a:stretch>
              <a:fillRect/>
            </a:stretch>
          </p:blipFill>
          <p:spPr>
            <a:xfrm>
              <a:off x="0" y="0"/>
              <a:ext cx="5928688" cy="49191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920742" y="1686810"/>
            <a:ext cx="4446516" cy="3689397"/>
            <a:chOff x="0" y="0"/>
            <a:chExt cx="5928688" cy="491919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rcRect l="15375" r="15375"/>
            <a:stretch>
              <a:fillRect/>
            </a:stretch>
          </p:blipFill>
          <p:spPr>
            <a:xfrm>
              <a:off x="0" y="0"/>
              <a:ext cx="5928688" cy="491919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000145" y="1686810"/>
            <a:ext cx="4446516" cy="3689397"/>
            <a:chOff x="0" y="0"/>
            <a:chExt cx="5928688" cy="491919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/>
            <a:srcRect l="7691" r="7691"/>
            <a:stretch>
              <a:fillRect/>
            </a:stretch>
          </p:blipFill>
          <p:spPr>
            <a:xfrm>
              <a:off x="0" y="0"/>
              <a:ext cx="5928688" cy="4919196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7382338" y="4936300"/>
            <a:ext cx="3523324" cy="879813"/>
            <a:chOff x="0" y="0"/>
            <a:chExt cx="1191840" cy="297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1840" cy="297616"/>
            </a:xfrm>
            <a:custGeom>
              <a:avLst/>
              <a:gdLst/>
              <a:ahLst/>
              <a:cxnLst/>
              <a:rect l="l" t="t" r="r" b="b"/>
              <a:pathLst>
                <a:path w="1191840" h="297616">
                  <a:moveTo>
                    <a:pt x="0" y="0"/>
                  </a:moveTo>
                  <a:lnTo>
                    <a:pt x="1191840" y="0"/>
                  </a:lnTo>
                  <a:lnTo>
                    <a:pt x="1191840" y="297616"/>
                  </a:lnTo>
                  <a:lnTo>
                    <a:pt x="0" y="297616"/>
                  </a:lnTo>
                  <a:close/>
                </a:path>
              </a:pathLst>
            </a:custGeom>
            <a:solidFill>
              <a:srgbClr val="F9A72B">
                <a:alpha val="8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461741" y="4936300"/>
            <a:ext cx="3523324" cy="879813"/>
            <a:chOff x="0" y="0"/>
            <a:chExt cx="1191840" cy="2976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1840" cy="297616"/>
            </a:xfrm>
            <a:custGeom>
              <a:avLst/>
              <a:gdLst/>
              <a:ahLst/>
              <a:cxnLst/>
              <a:rect l="l" t="t" r="r" b="b"/>
              <a:pathLst>
                <a:path w="1191840" h="297616">
                  <a:moveTo>
                    <a:pt x="0" y="0"/>
                  </a:moveTo>
                  <a:lnTo>
                    <a:pt x="1191840" y="0"/>
                  </a:lnTo>
                  <a:lnTo>
                    <a:pt x="1191840" y="297616"/>
                  </a:lnTo>
                  <a:lnTo>
                    <a:pt x="0" y="297616"/>
                  </a:lnTo>
                  <a:close/>
                </a:path>
              </a:pathLst>
            </a:custGeom>
            <a:solidFill>
              <a:srgbClr val="F9A72B">
                <a:alpha val="8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302936" y="4936300"/>
            <a:ext cx="3523324" cy="879813"/>
            <a:chOff x="0" y="0"/>
            <a:chExt cx="1191840" cy="2976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1840" cy="297616"/>
            </a:xfrm>
            <a:custGeom>
              <a:avLst/>
              <a:gdLst/>
              <a:ahLst/>
              <a:cxnLst/>
              <a:rect l="l" t="t" r="r" b="b"/>
              <a:pathLst>
                <a:path w="1191840" h="297616">
                  <a:moveTo>
                    <a:pt x="0" y="0"/>
                  </a:moveTo>
                  <a:lnTo>
                    <a:pt x="1191840" y="0"/>
                  </a:lnTo>
                  <a:lnTo>
                    <a:pt x="1191840" y="297616"/>
                  </a:lnTo>
                  <a:lnTo>
                    <a:pt x="0" y="297616"/>
                  </a:lnTo>
                  <a:close/>
                </a:path>
              </a:pathLst>
            </a:custGeom>
            <a:solidFill>
              <a:srgbClr val="F9A72B">
                <a:alpha val="8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-167848" y="9462744"/>
            <a:ext cx="7204258" cy="204081"/>
            <a:chOff x="0" y="0"/>
            <a:chExt cx="1897418" cy="537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97418" cy="53750"/>
            </a:xfrm>
            <a:custGeom>
              <a:avLst/>
              <a:gdLst/>
              <a:ahLst/>
              <a:cxnLst/>
              <a:rect l="l" t="t" r="r" b="b"/>
              <a:pathLst>
                <a:path w="1897418" h="53750">
                  <a:moveTo>
                    <a:pt x="0" y="0"/>
                  </a:moveTo>
                  <a:lnTo>
                    <a:pt x="1897418" y="0"/>
                  </a:lnTo>
                  <a:lnTo>
                    <a:pt x="1897418" y="53750"/>
                  </a:lnTo>
                  <a:lnTo>
                    <a:pt x="0" y="537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129748" y="9469480"/>
            <a:ext cx="1627411" cy="190609"/>
            <a:chOff x="0" y="0"/>
            <a:chExt cx="4921777" cy="5764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21777" cy="576459"/>
            </a:xfrm>
            <a:custGeom>
              <a:avLst/>
              <a:gdLst/>
              <a:ahLst/>
              <a:cxnLst/>
              <a:rect l="l" t="t" r="r" b="b"/>
              <a:pathLst>
                <a:path w="4921777" h="576459">
                  <a:moveTo>
                    <a:pt x="0" y="0"/>
                  </a:moveTo>
                  <a:lnTo>
                    <a:pt x="4921777" y="0"/>
                  </a:lnTo>
                  <a:lnTo>
                    <a:pt x="4921777" y="576459"/>
                  </a:lnTo>
                  <a:lnTo>
                    <a:pt x="0" y="576459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497663" y="7380606"/>
            <a:ext cx="6013103" cy="69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FF9929"/>
                </a:solidFill>
                <a:latin typeface="Poppins Bold"/>
              </a:rPr>
              <a:t>What 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22964" y="6933243"/>
            <a:ext cx="9762215" cy="2633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dirty="0">
                <a:solidFill>
                  <a:srgbClr val="100F10"/>
                </a:solidFill>
                <a:latin typeface="Montserrat Classic"/>
              </a:rPr>
              <a:t>Falcoeye is a platform to host the pothole detection workflows and provide the user interface for uploading dash-cam videos and extracting pothole data, including classification, abundance, shape, and GIS information.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9563" y="7714233"/>
            <a:ext cx="8573472" cy="16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dirty="0">
                <a:solidFill>
                  <a:srgbClr val="051D40"/>
                </a:solidFill>
                <a:latin typeface="Poppins Bold"/>
              </a:rPr>
              <a:t>Falcoeye?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5153" r="3540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10800000">
            <a:off x="11357276" y="9844442"/>
            <a:ext cx="9867493" cy="43087"/>
          </a:xfrm>
          <a:prstGeom prst="rect">
            <a:avLst/>
          </a:prstGeom>
          <a:solidFill>
            <a:srgbClr val="E8C8C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799518" y="-581459"/>
            <a:ext cx="1854191" cy="185419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221812"/>
            <a:ext cx="10724544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50"/>
              </a:lnSpc>
            </a:pPr>
            <a:r>
              <a:rPr lang="en-US" sz="9000" dirty="0">
                <a:solidFill>
                  <a:srgbClr val="FFFFFF"/>
                </a:solidFill>
                <a:latin typeface="Poppins Bold"/>
              </a:rPr>
              <a:t>Falcoeye Platform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717769" y="8864923"/>
            <a:ext cx="6530961" cy="812602"/>
            <a:chOff x="0" y="0"/>
            <a:chExt cx="8707948" cy="108346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12506" cy="696475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851665" y="-47625"/>
              <a:ext cx="7856283" cy="1131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The platform can scale automatically on a Kubernetes cluster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1418" y="8839075"/>
            <a:ext cx="6561776" cy="838450"/>
            <a:chOff x="0" y="0"/>
            <a:chExt cx="8749035" cy="1117934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30940" cy="73094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870640" y="-13160"/>
              <a:ext cx="7878396" cy="1131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Developers can build new workflows and aggregation techniques</a:t>
              </a:r>
            </a:p>
          </p:txBody>
        </p:sp>
      </p:grp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5DBB09E-112B-D51D-579E-74AC0C973A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61" y="1717237"/>
            <a:ext cx="11896561" cy="67392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75604"/>
            <a:ext cx="8563288" cy="184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7000" dirty="0">
                <a:solidFill>
                  <a:srgbClr val="0E2C4B"/>
                </a:solidFill>
                <a:latin typeface="Poppins Bold"/>
              </a:rPr>
              <a:t>Visualization &amp; Analysis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682235" y="9152664"/>
            <a:ext cx="3888584" cy="2191839"/>
            <a:chOff x="0" y="0"/>
            <a:chExt cx="11247632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47632" cy="6339840"/>
            </a:xfrm>
            <a:custGeom>
              <a:avLst/>
              <a:gdLst/>
              <a:ahLst/>
              <a:cxnLst/>
              <a:rect l="l" t="t" r="r" b="b"/>
              <a:pathLst>
                <a:path w="11247632" h="6339840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FF992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702140" y="3433642"/>
            <a:ext cx="557160" cy="5571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2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rot="1799999">
            <a:off x="17107253" y="5104719"/>
            <a:ext cx="2279200" cy="0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1799999">
            <a:off x="3525591" y="90199"/>
            <a:ext cx="2522417" cy="0"/>
          </a:xfrm>
          <a:prstGeom prst="line">
            <a:avLst/>
          </a:prstGeom>
          <a:ln w="19050" cap="flat">
            <a:solidFill>
              <a:srgbClr val="A4DB7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8748879" y="2112616"/>
            <a:ext cx="790242" cy="92022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957775" y="6772432"/>
            <a:ext cx="2660450" cy="145599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37471" y="3167875"/>
            <a:ext cx="8604844" cy="1296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36825"/>
                </a:solidFill>
                <a:latin typeface="Montserrat Classic Bold"/>
              </a:rPr>
              <a:t>We have also implemented a 3D dashboard with a GIS map and filters.</a:t>
            </a: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 The data extracted from Falcoeye is reprojected on the GIS map: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7471" y="6544394"/>
            <a:ext cx="9021604" cy="163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The 3D application enables the user to filter the data by pothole type, size, and severity, allowing for more targeted analysis of the data.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7471" y="8334896"/>
            <a:ext cx="8532353" cy="1649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The user can also navigate in the map using a 3D model and see the potholes in the context of the road.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16919" y="4480598"/>
            <a:ext cx="9858199" cy="3556240"/>
            <a:chOff x="887088" y="-554892"/>
            <a:chExt cx="13144265" cy="4741653"/>
          </a:xfrm>
        </p:grpSpPr>
        <p:sp>
          <p:nvSpPr>
            <p:cNvPr id="22" name="TextBox 22"/>
            <p:cNvSpPr txBox="1"/>
            <p:nvPr/>
          </p:nvSpPr>
          <p:spPr>
            <a:xfrm>
              <a:off x="2299291" y="-142875"/>
              <a:ext cx="11732062" cy="2198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Montserrat Classic"/>
                </a:rPr>
                <a:t>This allows for a better understanding of the distribution of potholes in a given area and can aid in prioritizing repairs.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87088" y="-554892"/>
              <a:ext cx="4114801" cy="474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85369CD0-9B45-6F29-A8FF-7377A477E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58" y="7381039"/>
            <a:ext cx="5146281" cy="28678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4BD166-7CE7-014E-C8C7-CCD80CCFB3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800" y="4457700"/>
            <a:ext cx="5159686" cy="28678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03F64B-5929-5004-B280-2BBE5E1552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0758" y="1485900"/>
            <a:ext cx="5146281" cy="28901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" b="2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6628" y="1360885"/>
            <a:ext cx="694052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49"/>
              </a:lnSpc>
            </a:pPr>
            <a:r>
              <a:rPr lang="en-US" sz="6600" dirty="0">
                <a:solidFill>
                  <a:srgbClr val="FDA715"/>
                </a:solidFill>
                <a:latin typeface="Montserrat Extra-Bold"/>
              </a:rPr>
              <a:t>CASE STUDY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0395" y="5859885"/>
            <a:ext cx="4003995" cy="1795876"/>
            <a:chOff x="0" y="-47625"/>
            <a:chExt cx="5338659" cy="2394499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5338659" cy="2394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Longitudinal Crack</a:t>
              </a:r>
            </a:p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Transverse Crack</a:t>
              </a:r>
            </a:p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Alligator Crack</a:t>
              </a:r>
            </a:p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Pothole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73174"/>
              <a:ext cx="4313594" cy="547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endParaRPr lang="en-US" sz="2599" dirty="0">
                <a:solidFill>
                  <a:srgbClr val="F75402"/>
                </a:solidFill>
                <a:latin typeface="Montserrat Classic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2911945"/>
            <a:ext cx="6940526" cy="135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90909"/>
                </a:solidFill>
                <a:latin typeface="Montserrat Classic"/>
              </a:rPr>
              <a:t>Built multiple AI workflows based on EfficientNet for the extraction and aggregation of the data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8306" y="3380716"/>
            <a:ext cx="332089" cy="416072"/>
            <a:chOff x="0" y="0"/>
            <a:chExt cx="87464" cy="1095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464" cy="109583"/>
            </a:xfrm>
            <a:custGeom>
              <a:avLst/>
              <a:gdLst/>
              <a:ahLst/>
              <a:cxnLst/>
              <a:rect l="l" t="t" r="r" b="b"/>
              <a:pathLst>
                <a:path w="87464" h="109583">
                  <a:moveTo>
                    <a:pt x="0" y="0"/>
                  </a:moveTo>
                  <a:lnTo>
                    <a:pt x="87464" y="0"/>
                  </a:lnTo>
                  <a:lnTo>
                    <a:pt x="87464" y="109583"/>
                  </a:lnTo>
                  <a:lnTo>
                    <a:pt x="0" y="10958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4860110"/>
            <a:ext cx="6940526" cy="43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90909"/>
                </a:solidFill>
                <a:latin typeface="Montserrat Classic"/>
              </a:rPr>
              <a:t>Classify the road damage into 4 categories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8306" y="5143500"/>
            <a:ext cx="332089" cy="416072"/>
            <a:chOff x="0" y="0"/>
            <a:chExt cx="87464" cy="1095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464" cy="109583"/>
            </a:xfrm>
            <a:custGeom>
              <a:avLst/>
              <a:gdLst/>
              <a:ahLst/>
              <a:cxnLst/>
              <a:rect l="l" t="t" r="r" b="b"/>
              <a:pathLst>
                <a:path w="87464" h="109583">
                  <a:moveTo>
                    <a:pt x="0" y="0"/>
                  </a:moveTo>
                  <a:lnTo>
                    <a:pt x="87464" y="0"/>
                  </a:lnTo>
                  <a:lnTo>
                    <a:pt x="87464" y="109583"/>
                  </a:lnTo>
                  <a:lnTo>
                    <a:pt x="0" y="10958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682235" y="9152664"/>
            <a:ext cx="3888584" cy="2191839"/>
            <a:chOff x="0" y="0"/>
            <a:chExt cx="11247632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47632" cy="6339840"/>
            </a:xfrm>
            <a:custGeom>
              <a:avLst/>
              <a:gdLst/>
              <a:ahLst/>
              <a:cxnLst/>
              <a:rect l="l" t="t" r="r" b="b"/>
              <a:pathLst>
                <a:path w="11247632" h="6339840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FF992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195336" y="32646"/>
            <a:ext cx="4835565" cy="4776519"/>
            <a:chOff x="0" y="0"/>
            <a:chExt cx="6447419" cy="636869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488" b="89512" l="10000" r="90000"/>
                      </a14:imgEffect>
                    </a14:imgLayer>
                  </a14:imgProps>
                </a:ext>
              </a:extLst>
            </a:blip>
            <a:srcRect t="610" b="610"/>
            <a:stretch>
              <a:fillRect/>
            </a:stretch>
          </p:blipFill>
          <p:spPr>
            <a:xfrm>
              <a:off x="0" y="0"/>
              <a:ext cx="6447419" cy="6368692"/>
            </a:xfrm>
            <a:prstGeom prst="rect">
              <a:avLst/>
            </a:prstGeom>
          </p:spPr>
        </p:pic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46579" y="3812174"/>
            <a:ext cx="5775468" cy="119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oppins Bold"/>
              </a:rPr>
              <a:t> 70mai True 2.7K 1944P M500 </a:t>
            </a:r>
          </a:p>
          <a:p>
            <a:pPr algn="ctr">
              <a:lnSpc>
                <a:spcPts val="4899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oppins Bold"/>
              </a:rPr>
              <a:t>(120$)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1040F58-9273-229B-AA61-C884AE5679DE}"/>
              </a:ext>
            </a:extLst>
          </p:cNvPr>
          <p:cNvSpPr txBox="1"/>
          <p:nvPr/>
        </p:nvSpPr>
        <p:spPr>
          <a:xfrm>
            <a:off x="1028700" y="7891146"/>
            <a:ext cx="6940526" cy="133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90909"/>
                </a:solidFill>
                <a:latin typeface="Montserrat Classic"/>
              </a:rPr>
              <a:t>Calculate crack size based on box diameter and normalize it by the diameter of the frame</a:t>
            </a:r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6F458961-7EBD-DC64-92A0-62B7AFB07B39}"/>
              </a:ext>
            </a:extLst>
          </p:cNvPr>
          <p:cNvGrpSpPr/>
          <p:nvPr/>
        </p:nvGrpSpPr>
        <p:grpSpPr>
          <a:xfrm>
            <a:off x="348306" y="8174536"/>
            <a:ext cx="332089" cy="416072"/>
            <a:chOff x="0" y="0"/>
            <a:chExt cx="87464" cy="109583"/>
          </a:xfrm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D151D4C-804A-3D1C-7851-24F093702199}"/>
                </a:ext>
              </a:extLst>
            </p:cNvPr>
            <p:cNvSpPr/>
            <p:nvPr/>
          </p:nvSpPr>
          <p:spPr>
            <a:xfrm>
              <a:off x="0" y="0"/>
              <a:ext cx="87464" cy="109583"/>
            </a:xfrm>
            <a:custGeom>
              <a:avLst/>
              <a:gdLst/>
              <a:ahLst/>
              <a:cxnLst/>
              <a:rect l="l" t="t" r="r" b="b"/>
              <a:pathLst>
                <a:path w="87464" h="109583">
                  <a:moveTo>
                    <a:pt x="0" y="0"/>
                  </a:moveTo>
                  <a:lnTo>
                    <a:pt x="87464" y="0"/>
                  </a:lnTo>
                  <a:lnTo>
                    <a:pt x="87464" y="109583"/>
                  </a:lnTo>
                  <a:lnTo>
                    <a:pt x="0" y="10958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B44907E9-3F0A-15D9-FC24-C38A00724A19}"/>
                </a:ext>
              </a:extLst>
            </p:cNvPr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7F79C7E-139E-FCA6-4A7A-F3D2B8ABB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665" y="5947619"/>
            <a:ext cx="5604362" cy="41930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91F1548-ABA0-EB84-771F-8E774BE8A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6873" y="5973515"/>
            <a:ext cx="5543281" cy="41412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DE8409-22AC-6542-9D9E-09216FB3B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5263" y="862579"/>
            <a:ext cx="5596180" cy="41930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667</Words>
  <Application>Microsoft Macintosh PowerPoint</Application>
  <PresentationFormat>Custom</PresentationFormat>
  <Paragraphs>86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Montserrat Classic</vt:lpstr>
      <vt:lpstr>Montserrat Classic Bold</vt:lpstr>
      <vt:lpstr>Arial</vt:lpstr>
      <vt:lpstr>Roboto</vt:lpstr>
      <vt:lpstr>Montserrat Semi-Bold</vt:lpstr>
      <vt:lpstr>Calibri</vt:lpstr>
      <vt:lpstr>Montserrat Extra-Bold</vt:lpstr>
      <vt:lpstr>Poppins Bold</vt:lpstr>
      <vt:lpstr>Montserrat Semi-Bold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cp:lastModifiedBy>Ridwan Jalali</cp:lastModifiedBy>
  <cp:revision>52</cp:revision>
  <dcterms:created xsi:type="dcterms:W3CDTF">2006-08-16T00:00:00Z</dcterms:created>
  <dcterms:modified xsi:type="dcterms:W3CDTF">2023-01-20T09:45:17Z</dcterms:modified>
  <dc:identifier>DAFXkzkOss0</dc:identifier>
</cp:coreProperties>
</file>